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0" r:id="rId2"/>
    <p:sldId id="261" r:id="rId3"/>
    <p:sldId id="280" r:id="rId4"/>
    <p:sldId id="281" r:id="rId5"/>
    <p:sldId id="296" r:id="rId6"/>
    <p:sldId id="297" r:id="rId7"/>
    <p:sldId id="272" r:id="rId8"/>
    <p:sldId id="274" r:id="rId9"/>
    <p:sldId id="273" r:id="rId10"/>
    <p:sldId id="275" r:id="rId11"/>
    <p:sldId id="276" r:id="rId12"/>
    <p:sldId id="290" r:id="rId13"/>
    <p:sldId id="291" r:id="rId14"/>
    <p:sldId id="292" r:id="rId15"/>
    <p:sldId id="293" r:id="rId16"/>
    <p:sldId id="294" r:id="rId17"/>
    <p:sldId id="295" r:id="rId18"/>
    <p:sldId id="278" r:id="rId19"/>
    <p:sldId id="256" r:id="rId20"/>
    <p:sldId id="267" r:id="rId21"/>
    <p:sldId id="266" r:id="rId22"/>
    <p:sldId id="279" r:id="rId23"/>
    <p:sldId id="287" r:id="rId24"/>
    <p:sldId id="285" r:id="rId25"/>
    <p:sldId id="286" r:id="rId26"/>
    <p:sldId id="265" r:id="rId27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6538" autoAdjust="0"/>
  </p:normalViewPr>
  <p:slideViewPr>
    <p:cSldViewPr snapToGrid="0">
      <p:cViewPr varScale="1">
        <p:scale>
          <a:sx n="40" d="100"/>
          <a:sy n="40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31.10.2023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231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-eh2SD54f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 i="1" dirty="0"/>
              <a:t>Might consensus seekers produce polarized society? </a:t>
            </a:r>
            <a:r>
              <a:rPr lang="cs-CZ" sz="11500" b="1" i="1" dirty="0" smtClean="0"/>
              <a:t/>
            </a:r>
            <a:br>
              <a:rPr lang="cs-CZ" sz="11500" b="1" i="1" dirty="0" smtClean="0"/>
            </a:br>
            <a:r>
              <a:rPr lang="cs-CZ" sz="11500" b="1" i="1" dirty="0" smtClean="0"/>
              <a:t>(And </a:t>
            </a:r>
            <a:r>
              <a:rPr lang="cs-CZ" sz="11500" b="1" i="1" dirty="0" err="1" smtClean="0"/>
              <a:t>something</a:t>
            </a:r>
            <a:r>
              <a:rPr lang="cs-CZ" sz="11500" b="1" i="1" dirty="0" smtClean="0"/>
              <a:t> more on ABM)</a:t>
            </a:r>
          </a:p>
          <a:p>
            <a:pPr marL="0" indent="0" algn="ctr">
              <a:buNone/>
            </a:pPr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err="1" smtClean="0"/>
              <a:t>František</a:t>
            </a:r>
            <a:r>
              <a:rPr lang="en-US" sz="7200" dirty="0" smtClean="0"/>
              <a:t> Kalvas, </a:t>
            </a:r>
            <a:r>
              <a:rPr lang="en-US" sz="7200" i="1" dirty="0" smtClean="0"/>
              <a:t>University of West Bohemia (Czech Republic</a:t>
            </a:r>
            <a:r>
              <a:rPr lang="cs-CZ" sz="7200" i="1" dirty="0" smtClean="0"/>
              <a:t>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en-IN" sz="7200" i="1" dirty="0"/>
              <a:t>Independent Researcher (India</a:t>
            </a:r>
            <a:r>
              <a:rPr lang="cs-CZ" sz="7200" i="1" dirty="0"/>
              <a:t>, 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cs-CZ" sz="7200" i="1" dirty="0" smtClean="0"/>
              <a:t>FDA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9813965"/>
            <a:ext cx="35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 err="1" smtClean="0"/>
              <a:t>The</a:t>
            </a:r>
            <a:r>
              <a:rPr lang="cs-CZ" sz="9600" b="1" i="1" dirty="0" smtClean="0"/>
              <a:t> Ohio </a:t>
            </a:r>
            <a:r>
              <a:rPr lang="cs-CZ" sz="9600" b="1" i="1" dirty="0" err="1" smtClean="0"/>
              <a:t>State</a:t>
            </a:r>
            <a:r>
              <a:rPr lang="cs-CZ" sz="9600" b="1" i="1" dirty="0" smtClean="0"/>
              <a:t> University </a:t>
            </a:r>
            <a:r>
              <a:rPr lang="cs-CZ" sz="9600" b="1" i="1" dirty="0" err="1" smtClean="0"/>
              <a:t>lecture</a:t>
            </a:r>
            <a:r>
              <a:rPr lang="cs-CZ" sz="9600" b="1" i="1" dirty="0" smtClean="0"/>
              <a:t>, ZOOM, </a:t>
            </a:r>
            <a:r>
              <a:rPr lang="cs-CZ" sz="9600" b="1" i="1" dirty="0" smtClean="0"/>
              <a:t>2023 </a:t>
            </a:r>
            <a:r>
              <a:rPr lang="cs-CZ" sz="9600" b="1" i="1" dirty="0" err="1" smtClean="0"/>
              <a:t>October</a:t>
            </a:r>
            <a:r>
              <a:rPr lang="cs-CZ" sz="9600" b="1" i="1" dirty="0" smtClean="0"/>
              <a:t> 31</a:t>
            </a:r>
            <a:r>
              <a:rPr lang="cs-CZ" sz="9600" b="1" i="1" baseline="30000" dirty="0" smtClean="0"/>
              <a:t>st</a:t>
            </a:r>
            <a:endParaRPr lang="cs-CZ" sz="6600" baseline="300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Comparison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classical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advanced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versions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944"/>
              </p:ext>
            </p:extLst>
          </p:nvPr>
        </p:nvGraphicFramePr>
        <p:xfrm>
          <a:off x="655176" y="4171387"/>
          <a:ext cx="33862297" cy="1695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 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Our 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en-US" sz="6600" u="none" strike="noStrike" noProof="0" dirty="0" smtClean="0">
                          <a:effectLst/>
                        </a:rPr>
                        <a:t>Constant boundary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distributed boundary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Constant conformity (beta)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distributed conformity (beta)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dimensional opinion space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Possibility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of multiple dimensions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Euclidean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distance in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constraints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other constraints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and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speaking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 other constraint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consider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identity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also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edges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small-world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(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i.e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neighbors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), and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their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present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round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model run.</a:t>
                      </a: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695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Setup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probability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identity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distance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other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not)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whom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to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and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rewiring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link/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neighborhood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non/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model: </a:t>
            </a:r>
            <a:r>
              <a:rPr lang="cs-CZ" sz="11500" b="1" i="1" dirty="0" err="1" smtClean="0"/>
              <a:t>Course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actions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58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turned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full network: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p=1 ~ w=1; p=0 ~ w=0; p(1, 0) ~ w=p.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followingly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zero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detection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note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NetLogo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neglects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60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81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continue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definition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in STEP 3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whether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wrongly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stabilize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set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29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407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128311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11500" i="1" dirty="0"/>
          </a:p>
        </p:txBody>
      </p:sp>
    </p:spTree>
    <p:extLst>
      <p:ext uri="{BB962C8B-B14F-4D97-AF65-F5344CB8AC3E}">
        <p14:creationId xmlns:p14="http://schemas.microsoft.com/office/powerpoint/2010/main" val="27887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Results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measure of polarization (0-1 scale).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Main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achievements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project</a:t>
            </a:r>
            <a:r>
              <a:rPr lang="cs-CZ" sz="9600" b="1" i="1" dirty="0" smtClean="0"/>
              <a:t> so far: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Project </a:t>
            </a:r>
            <a:r>
              <a:rPr lang="cs-CZ" sz="6000" dirty="0" err="1" smtClean="0"/>
              <a:t>goal</a:t>
            </a:r>
            <a:r>
              <a:rPr lang="cs-CZ" sz="6000" dirty="0" smtClean="0"/>
              <a:t>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to model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process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Relevance </a:t>
            </a:r>
            <a:r>
              <a:rPr lang="cs-CZ" sz="6000" dirty="0" err="1" smtClean="0"/>
              <a:t>for</a:t>
            </a:r>
            <a:r>
              <a:rPr lang="cs-CZ" sz="6000" dirty="0" smtClean="0"/>
              <a:t>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researchers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 		-- </a:t>
            </a:r>
            <a:r>
              <a:rPr lang="cs-CZ" sz="6000" i="1" dirty="0" err="1" smtClean="0"/>
              <a:t>How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does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everyday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interpersonal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communication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lead</a:t>
            </a:r>
            <a:r>
              <a:rPr lang="cs-CZ" sz="6000" i="1" dirty="0" smtClean="0"/>
              <a:t> to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?</a:t>
            </a:r>
            <a:br>
              <a:rPr lang="cs-CZ" sz="6000" i="1" dirty="0" smtClean="0"/>
            </a:br>
            <a:r>
              <a:rPr lang="cs-CZ" sz="6000" i="1" dirty="0" smtClean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usualy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networks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everywhere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offer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stronger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predictor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.</a:t>
            </a:r>
          </a:p>
          <a:p>
            <a:r>
              <a:rPr lang="cs-CZ" sz="6000" i="1" dirty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demonstrate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usefulness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novel </a:t>
            </a:r>
            <a:r>
              <a:rPr lang="cs-CZ" sz="6000" i="1" dirty="0" err="1" smtClean="0"/>
              <a:t>research</a:t>
            </a:r>
            <a:r>
              <a:rPr lang="cs-CZ" sz="6000" i="1" dirty="0" smtClean="0"/>
              <a:t>/</a:t>
            </a:r>
            <a:r>
              <a:rPr lang="cs-CZ" sz="6000" i="1" dirty="0" err="1" smtClean="0"/>
              <a:t>theory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building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method</a:t>
            </a:r>
            <a:r>
              <a:rPr lang="cs-CZ" sz="6000" i="1" dirty="0" smtClean="0"/>
              <a:t>.</a:t>
            </a:r>
            <a:r>
              <a:rPr lang="cs-CZ" sz="6000" dirty="0" smtClean="0"/>
              <a:t/>
            </a:r>
            <a:br>
              <a:rPr lang="cs-CZ" sz="6000" dirty="0" smtClean="0"/>
            </a:br>
            <a:endParaRPr lang="cs-CZ" sz="6000" dirty="0" smtClean="0"/>
          </a:p>
          <a:p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achievements</a:t>
            </a:r>
            <a:r>
              <a:rPr lang="cs-CZ" sz="6000" dirty="0" smtClean="0"/>
              <a:t>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– identity/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norms</a:t>
            </a:r>
            <a:r>
              <a:rPr lang="cs-CZ" sz="6000" dirty="0" smtClean="0"/>
              <a:t> 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to </a:t>
            </a:r>
            <a:r>
              <a:rPr lang="cs-CZ" sz="6000" dirty="0" err="1" smtClean="0"/>
              <a:t>different</a:t>
            </a:r>
            <a:r>
              <a:rPr lang="cs-CZ" sz="6000" dirty="0" smtClean="0"/>
              <a:t> </a:t>
            </a:r>
            <a:r>
              <a:rPr lang="cs-CZ" sz="6000" dirty="0" err="1" smtClean="0"/>
              <a:t>opinions</a:t>
            </a:r>
            <a:r>
              <a:rPr lang="cs-CZ" sz="6000" dirty="0" smtClean="0"/>
              <a:t> drive </a:t>
            </a:r>
            <a:r>
              <a:rPr lang="cs-CZ" sz="6000" dirty="0" err="1" smtClean="0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decrease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probability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speaking</a:t>
            </a:r>
            <a:r>
              <a:rPr lang="cs-CZ" sz="6000" i="1" dirty="0" smtClean="0"/>
              <a:t>,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conformity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structure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small-world</a:t>
            </a:r>
            <a:r>
              <a:rPr lang="cs-CZ" sz="6000" i="1" dirty="0" smtClean="0"/>
              <a:t> network </a:t>
            </a:r>
            <a:r>
              <a:rPr lang="cs-CZ" sz="6000" i="1" dirty="0"/>
              <a:t> </a:t>
            </a:r>
            <a:r>
              <a:rPr lang="cs-CZ" sz="6000" i="1" dirty="0" smtClean="0"/>
              <a:t>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err="1" smtClean="0"/>
              <a:t>Nonlinearity</a:t>
            </a:r>
            <a:r>
              <a:rPr lang="cs-CZ" sz="6000" dirty="0" smtClean="0"/>
              <a:t> – </a:t>
            </a:r>
            <a:r>
              <a:rPr lang="cs-CZ" sz="6000" dirty="0"/>
              <a:t>identity/</a:t>
            </a:r>
            <a:r>
              <a:rPr lang="cs-CZ" sz="6000" dirty="0" err="1"/>
              <a:t>communication</a:t>
            </a:r>
            <a:r>
              <a:rPr lang="cs-CZ" sz="6000" dirty="0"/>
              <a:t> </a:t>
            </a:r>
            <a:r>
              <a:rPr lang="cs-CZ" sz="6000" dirty="0" err="1"/>
              <a:t>norms</a:t>
            </a:r>
            <a:r>
              <a:rPr lang="cs-CZ" sz="6000" dirty="0"/>
              <a:t>  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</a:t>
            </a:r>
            <a:r>
              <a:rPr lang="cs-CZ" sz="6000" dirty="0"/>
              <a:t>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 smtClean="0"/>
              <a:t>function</a:t>
            </a:r>
            <a:r>
              <a:rPr lang="cs-CZ" sz="6000" dirty="0" smtClean="0"/>
              <a:t> </a:t>
            </a:r>
            <a:r>
              <a:rPr lang="cs-CZ" sz="6000" dirty="0" err="1" smtClean="0"/>
              <a:t>nonlinearly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certain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parameters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 smtClean="0"/>
              <a:t>representative</a:t>
            </a:r>
            <a:r>
              <a:rPr lang="cs-CZ" sz="6000" i="1" dirty="0" smtClean="0"/>
              <a:t>, </a:t>
            </a:r>
            <a:r>
              <a:rPr lang="cs-CZ" sz="6000" i="1" dirty="0" err="1" smtClean="0"/>
              <a:t>since</a:t>
            </a:r>
            <a:r>
              <a:rPr lang="cs-CZ" sz="6000" i="1" dirty="0" smtClean="0"/>
              <a:t> these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cause 							 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–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either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high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some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simulations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low</a:t>
            </a:r>
            <a:r>
              <a:rPr lang="cs-CZ" sz="6000" i="1" dirty="0"/>
              <a:t> </a:t>
            </a:r>
            <a:r>
              <a:rPr lang="cs-CZ" sz="6000" i="1" dirty="0" smtClean="0"/>
              <a:t>but not </a:t>
            </a:r>
            <a:r>
              <a:rPr lang="cs-CZ" sz="6000" i="1" dirty="0" err="1" smtClean="0"/>
              <a:t>average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725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Opinions </a:t>
            </a:r>
            <a:r>
              <a:rPr lang="cs-CZ" sz="7200" dirty="0">
                <a:latin typeface="Helvetica" pitchFamily="2" charset="0"/>
              </a:rPr>
              <a:t>(1, 2, 4) indicating how many dimensions does the opinion space have</a:t>
            </a:r>
            <a:r>
              <a:rPr lang="en-IN" sz="7200" dirty="0">
                <a:latin typeface="Helvetica" pitchFamily="2" charset="0"/>
              </a:rPr>
              <a:t>.</a:t>
            </a:r>
            <a:r>
              <a:rPr lang="cs-CZ" sz="7200" dirty="0">
                <a:latin typeface="Helvetica" pitchFamily="2" charset="0"/>
              </a:rPr>
              <a:t>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Salience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proximity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(SPIRO)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>
                <a:latin typeface="Helvetica" pitchFamily="2" charset="0"/>
              </a:rPr>
              <a:t>is measured using identity threshold (0-1 scale) which determines minimum similarity between two agents for them to be included in part of a community.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Openness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smtClean="0">
                <a:latin typeface="Helvetica" pitchFamily="2" charset="0"/>
              </a:rPr>
              <a:t>to </a:t>
            </a:r>
            <a:r>
              <a:rPr lang="cs-CZ" sz="7200" b="1" dirty="0" err="1" smtClean="0">
                <a:latin typeface="Helvetica" pitchFamily="2" charset="0"/>
              </a:rPr>
              <a:t>different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is </a:t>
            </a:r>
            <a:r>
              <a:rPr lang="en-US" sz="7200" dirty="0">
                <a:latin typeface="Helvetica" pitchFamily="2" charset="0"/>
              </a:rPr>
              <a:t>measured using boundary (0-1 scale) with a boundary closer to 1 indicating a </a:t>
            </a:r>
            <a:r>
              <a:rPr lang="cs-CZ" sz="7200" dirty="0">
                <a:latin typeface="Helvetica" pitchFamily="2" charset="0"/>
              </a:rPr>
              <a:t>willingness </a:t>
            </a:r>
            <a:r>
              <a:rPr lang="en-US" sz="7200" dirty="0">
                <a:latin typeface="Helvetica" pitchFamily="2" charset="0"/>
              </a:rPr>
              <a:t>to </a:t>
            </a:r>
            <a:r>
              <a:rPr lang="cs-CZ" sz="7200" dirty="0">
                <a:latin typeface="Helvetica" pitchFamily="2" charset="0"/>
              </a:rPr>
              <a:t>accept</a:t>
            </a:r>
            <a:r>
              <a:rPr lang="en-US" sz="7200" dirty="0">
                <a:latin typeface="Helvetica" pitchFamily="2" charset="0"/>
              </a:rPr>
              <a:t> </a:t>
            </a:r>
            <a:r>
              <a:rPr lang="cs-CZ" sz="7200" dirty="0">
                <a:latin typeface="Helvetica" pitchFamily="2" charset="0"/>
              </a:rPr>
              <a:t>very different opinions and use them for updating own opinion.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Probability of speaking </a:t>
            </a:r>
            <a:r>
              <a:rPr lang="en-US" sz="7200" dirty="0">
                <a:latin typeface="Helvetica" pitchFamily="2" charset="0"/>
              </a:rPr>
              <a:t>(0-1) with 1 indicating a greater probability of speaking</a:t>
            </a:r>
            <a:r>
              <a:rPr lang="cs-CZ" sz="7200" dirty="0">
                <a:latin typeface="Helvetica" pitchFamily="2" charset="0"/>
              </a:rPr>
              <a:t>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Conformity level </a:t>
            </a:r>
            <a:r>
              <a:rPr lang="en-US" sz="7200" dirty="0">
                <a:latin typeface="Helvetica" pitchFamily="2" charset="0"/>
              </a:rPr>
              <a:t>(0-1) with 1 indicating a greater conform</a:t>
            </a:r>
            <a:r>
              <a:rPr lang="cs-CZ" sz="7200" dirty="0">
                <a:latin typeface="Helvetica" pitchFamily="2" charset="0"/>
              </a:rPr>
              <a:t>ity and a faster movement to seen concensus.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Rewiring </a:t>
            </a:r>
            <a:r>
              <a:rPr lang="cs-CZ" sz="7200" dirty="0">
                <a:latin typeface="Helvetica" pitchFamily="2" charset="0"/>
              </a:rPr>
              <a:t>(0-1) probability of rewiring edge of small-world network, with 1 indicating the network of interpersonal communication is close to random network, 0 indicating the clear small-world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number of neighbors in communication </a:t>
            </a:r>
            <a:r>
              <a:rPr lang="cs-CZ" sz="7200" dirty="0" err="1">
                <a:latin typeface="Helvetica" pitchFamily="2" charset="0"/>
              </a:rPr>
              <a:t>neighborhood</a:t>
            </a:r>
            <a:r>
              <a:rPr lang="cs-CZ" sz="7200" dirty="0" smtClean="0">
                <a:latin typeface="Helvetica" pitchFamily="2" charset="0"/>
              </a:rPr>
              <a:t>.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12456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72" y="4127881"/>
            <a:ext cx="20927179" cy="17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Nonlinearity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Thank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kind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attention</a:t>
            </a:r>
            <a:r>
              <a:rPr lang="cs-CZ" sz="9600" b="1" i="1" dirty="0" smtClean="0"/>
              <a:t>!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Agent-</a:t>
            </a:r>
            <a:r>
              <a:rPr lang="cs-CZ" sz="11500" b="1" i="1" dirty="0" err="1" smtClean="0"/>
              <a:t>based</a:t>
            </a:r>
            <a:r>
              <a:rPr lang="cs-CZ" sz="11500" b="1" i="1" dirty="0" smtClean="0"/>
              <a:t> modeling (ABM)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3510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Computational</a:t>
            </a:r>
            <a:r>
              <a:rPr lang="cs-CZ" sz="9600" b="1" i="1" dirty="0" smtClean="0"/>
              <a:t> X and 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569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err="1" smtClean="0"/>
              <a:t>All</a:t>
            </a:r>
            <a:r>
              <a:rPr lang="cs-CZ" sz="6000" dirty="0" smtClean="0"/>
              <a:t> </a:t>
            </a:r>
            <a:r>
              <a:rPr lang="cs-CZ" sz="6000" dirty="0" err="1" smtClean="0"/>
              <a:t>fields</a:t>
            </a:r>
            <a:r>
              <a:rPr lang="cs-CZ" sz="6000" dirty="0" smtClean="0"/>
              <a:t> </a:t>
            </a:r>
            <a:r>
              <a:rPr lang="cs-CZ" sz="6000" dirty="0" err="1" smtClean="0"/>
              <a:t>have</a:t>
            </a:r>
            <a:r>
              <a:rPr lang="cs-CZ" sz="6000" dirty="0" smtClean="0"/>
              <a:t> </a:t>
            </a:r>
            <a:r>
              <a:rPr lang="cs-CZ" sz="6000" dirty="0" err="1" smtClean="0"/>
              <a:t>three</a:t>
            </a:r>
            <a:r>
              <a:rPr lang="cs-CZ" sz="6000" dirty="0" smtClean="0"/>
              <a:t>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err="1" smtClean="0"/>
              <a:t>Each</a:t>
            </a:r>
            <a:r>
              <a:rPr lang="cs-CZ" sz="6000" dirty="0" smtClean="0"/>
              <a:t> </a:t>
            </a:r>
            <a:r>
              <a:rPr lang="cs-CZ" sz="6000" dirty="0" err="1" smtClean="0"/>
              <a:t>edvanced</a:t>
            </a:r>
            <a:r>
              <a:rPr lang="cs-CZ" sz="6000" dirty="0" smtClean="0"/>
              <a:t> </a:t>
            </a:r>
            <a:r>
              <a:rPr lang="cs-CZ" sz="6000" dirty="0" err="1" smtClean="0"/>
              <a:t>field</a:t>
            </a:r>
            <a:r>
              <a:rPr lang="cs-CZ" sz="6000" dirty="0" smtClean="0"/>
              <a:t> X has: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X,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 </a:t>
            </a:r>
          </a:p>
          <a:p>
            <a:pPr marL="342900" indent="-342900">
              <a:buAutoNum type="arabicParenR"/>
            </a:pPr>
            <a:endParaRPr lang="cs-CZ" sz="6000" dirty="0"/>
          </a:p>
          <a:p>
            <a:r>
              <a:rPr lang="cs-CZ" sz="6000" dirty="0" smtClean="0"/>
              <a:t>These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 are </a:t>
            </a:r>
            <a:r>
              <a:rPr lang="cs-CZ" sz="6000" dirty="0" err="1" smtClean="0"/>
              <a:t>interrelated</a:t>
            </a:r>
            <a:r>
              <a:rPr lang="cs-CZ" sz="6000" dirty="0" smtClean="0"/>
              <a:t>: </a:t>
            </a:r>
            <a:r>
              <a:rPr lang="cs-CZ" sz="6000" dirty="0" err="1" smtClean="0"/>
              <a:t>we</a:t>
            </a:r>
            <a:r>
              <a:rPr lang="cs-CZ" sz="6000" dirty="0" smtClean="0"/>
              <a:t> </a:t>
            </a:r>
            <a:r>
              <a:rPr lang="cs-CZ" sz="6000" dirty="0" err="1" smtClean="0"/>
              <a:t>know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</a:t>
            </a:r>
            <a:r>
              <a:rPr lang="cs-CZ" sz="6000" dirty="0" err="1" smtClean="0"/>
              <a:t>between</a:t>
            </a:r>
            <a:r>
              <a:rPr lang="cs-CZ" sz="6000" dirty="0" smtClean="0"/>
              <a:t>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X.</a:t>
            </a:r>
          </a:p>
          <a:p>
            <a:endParaRPr lang="cs-CZ" sz="6000" dirty="0" smtClean="0"/>
          </a:p>
          <a:p>
            <a:r>
              <a:rPr lang="cs-CZ" sz="6000" dirty="0" err="1" smtClean="0"/>
              <a:t>Computational</a:t>
            </a:r>
            <a:r>
              <a:rPr lang="cs-CZ" sz="6000" dirty="0" smtClean="0"/>
              <a:t> X </a:t>
            </a:r>
            <a:r>
              <a:rPr lang="cs-CZ" sz="6000" dirty="0" err="1" smtClean="0"/>
              <a:t>offers</a:t>
            </a:r>
            <a:r>
              <a:rPr lang="cs-CZ" sz="6000" dirty="0" smtClean="0"/>
              <a:t> novel </a:t>
            </a:r>
            <a:r>
              <a:rPr lang="cs-CZ" sz="6000" dirty="0" err="1" smtClean="0"/>
              <a:t>metheds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data </a:t>
            </a:r>
            <a:r>
              <a:rPr lang="cs-CZ" sz="6000" dirty="0" err="1" smtClean="0"/>
              <a:t>gathering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web-</a:t>
            </a:r>
            <a:r>
              <a:rPr lang="cs-CZ" sz="6000" dirty="0" err="1" smtClean="0"/>
              <a:t>scrapping</a:t>
            </a:r>
            <a:r>
              <a:rPr lang="cs-CZ" sz="6000" dirty="0" smtClean="0"/>
              <a:t>) and</a:t>
            </a:r>
            <a:br>
              <a:rPr lang="cs-CZ" sz="6000" dirty="0" smtClean="0"/>
            </a:br>
            <a:r>
              <a:rPr lang="cs-CZ" sz="6000" dirty="0" smtClean="0"/>
              <a:t>data </a:t>
            </a:r>
            <a:r>
              <a:rPr lang="cs-CZ" sz="6000" dirty="0" err="1" smtClean="0"/>
              <a:t>production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</a:t>
            </a:r>
            <a:r>
              <a:rPr lang="cs-CZ" sz="6000" dirty="0" err="1" smtClean="0"/>
              <a:t>computer</a:t>
            </a:r>
            <a:r>
              <a:rPr lang="cs-CZ" sz="6000" dirty="0" smtClean="0"/>
              <a:t>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).</a:t>
            </a:r>
          </a:p>
          <a:p>
            <a:endParaRPr lang="cs-CZ" sz="6000" dirty="0"/>
          </a:p>
          <a:p>
            <a:r>
              <a:rPr lang="cs-CZ" sz="6000" dirty="0" smtClean="0"/>
              <a:t>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 are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</a:t>
            </a:r>
            <a:br>
              <a:rPr lang="cs-CZ" sz="6000" dirty="0" smtClean="0"/>
            </a:br>
            <a:r>
              <a:rPr lang="cs-CZ" sz="6000" dirty="0" smtClean="0"/>
              <a:t>Agent-</a:t>
            </a:r>
            <a:r>
              <a:rPr lang="cs-CZ" sz="6000" dirty="0" err="1" smtClean="0"/>
              <a:t>based</a:t>
            </a:r>
            <a:r>
              <a:rPr lang="cs-CZ" sz="6000" dirty="0" smtClean="0"/>
              <a:t> modeling (ABM) </a:t>
            </a:r>
            <a:r>
              <a:rPr lang="cs-CZ" sz="6000" dirty="0" err="1" smtClean="0"/>
              <a:t>is</a:t>
            </a:r>
            <a:r>
              <a:rPr lang="cs-CZ" sz="6000" dirty="0" smtClean="0"/>
              <a:t>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smtClean="0"/>
              <a:t>ABM </a:t>
            </a:r>
            <a:r>
              <a:rPr lang="cs-CZ" sz="6000" dirty="0" err="1" smtClean="0"/>
              <a:t>is</a:t>
            </a:r>
            <a:r>
              <a:rPr lang="cs-CZ" sz="6000" dirty="0" smtClean="0"/>
              <a:t> in </a:t>
            </a:r>
            <a:r>
              <a:rPr lang="cs-CZ" sz="6000" dirty="0" err="1" smtClean="0"/>
              <a:t>same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to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as </a:t>
            </a:r>
            <a:r>
              <a:rPr lang="cs-CZ" sz="6000" dirty="0" err="1" smtClean="0"/>
              <a:t>mathematics</a:t>
            </a:r>
            <a:r>
              <a:rPr lang="cs-CZ" sz="6000" dirty="0" smtClean="0"/>
              <a:t> to </a:t>
            </a:r>
            <a:r>
              <a:rPr lang="cs-CZ" sz="6000" dirty="0" err="1" smtClean="0"/>
              <a:t>physics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ABM/</a:t>
            </a:r>
            <a:r>
              <a:rPr lang="cs-CZ" sz="6000" dirty="0" err="1" smtClean="0"/>
              <a:t>math</a:t>
            </a:r>
            <a:r>
              <a:rPr lang="cs-CZ" sz="6000" dirty="0" smtClean="0"/>
              <a:t> </a:t>
            </a:r>
            <a:r>
              <a:rPr lang="cs-CZ" sz="6000" dirty="0" err="1" smtClean="0"/>
              <a:t>postulates</a:t>
            </a:r>
            <a:r>
              <a:rPr lang="cs-CZ" sz="6000" dirty="0" smtClean="0"/>
              <a:t> </a:t>
            </a:r>
            <a:r>
              <a:rPr lang="cs-CZ" sz="6000" dirty="0" err="1" smtClean="0"/>
              <a:t>axioms</a:t>
            </a:r>
            <a:r>
              <a:rPr lang="cs-CZ" sz="6000" dirty="0" smtClean="0"/>
              <a:t> and study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</a:t>
            </a:r>
            <a:r>
              <a:rPr lang="cs-CZ" sz="6000" dirty="0" err="1" smtClean="0"/>
              <a:t>stemming</a:t>
            </a:r>
            <a:r>
              <a:rPr lang="cs-CZ" sz="6000" dirty="0" smtClean="0"/>
              <a:t> </a:t>
            </a:r>
            <a:r>
              <a:rPr lang="cs-CZ" sz="6000" dirty="0" err="1" smtClean="0"/>
              <a:t>from</a:t>
            </a:r>
            <a:r>
              <a:rPr lang="cs-CZ" sz="6000" dirty="0" smtClean="0"/>
              <a:t> </a:t>
            </a:r>
            <a:r>
              <a:rPr lang="cs-CZ" sz="6000" dirty="0" err="1" smtClean="0"/>
              <a:t>them</a:t>
            </a:r>
            <a:r>
              <a:rPr lang="cs-CZ" sz="6000" dirty="0" smtClean="0"/>
              <a:t>,</a:t>
            </a:r>
            <a:br>
              <a:rPr lang="cs-CZ" sz="6000" dirty="0" smtClean="0"/>
            </a:br>
            <a:r>
              <a:rPr lang="cs-CZ" sz="6000" dirty="0" err="1" smtClean="0"/>
              <a:t>physics</a:t>
            </a:r>
            <a:r>
              <a:rPr lang="cs-CZ" sz="6000" dirty="0" smtClean="0"/>
              <a:t>/</a:t>
            </a:r>
            <a:r>
              <a:rPr lang="cs-CZ" sz="6000" dirty="0" err="1" smtClean="0"/>
              <a:t>comm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</a:t>
            </a:r>
            <a:r>
              <a:rPr lang="cs-CZ" sz="6000" dirty="0" err="1" smtClean="0"/>
              <a:t>studies</a:t>
            </a:r>
            <a:r>
              <a:rPr lang="cs-CZ" sz="6000" dirty="0" smtClean="0"/>
              <a:t> </a:t>
            </a:r>
            <a:r>
              <a:rPr lang="cs-CZ" sz="6000" dirty="0" err="1" smtClean="0"/>
              <a:t>something</a:t>
            </a:r>
            <a:r>
              <a:rPr lang="cs-CZ" sz="6000" dirty="0" smtClean="0"/>
              <a:t> </a:t>
            </a:r>
            <a:r>
              <a:rPr lang="cs-CZ" sz="6000" dirty="0" err="1" smtClean="0"/>
              <a:t>real</a:t>
            </a:r>
            <a:r>
              <a:rPr lang="cs-CZ" sz="6000" dirty="0" smtClean="0"/>
              <a:t>, </a:t>
            </a:r>
            <a:r>
              <a:rPr lang="cs-CZ" sz="6000" dirty="0" err="1" smtClean="0"/>
              <a:t>decides</a:t>
            </a:r>
            <a:r>
              <a:rPr lang="cs-CZ" sz="6000" dirty="0" smtClean="0"/>
              <a:t> </a:t>
            </a:r>
            <a:r>
              <a:rPr lang="cs-CZ" sz="6000" dirty="0" err="1" smtClean="0"/>
              <a:t>whether</a:t>
            </a:r>
            <a:r>
              <a:rPr lang="cs-CZ" sz="6000" dirty="0" smtClean="0"/>
              <a:t> these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are </a:t>
            </a:r>
            <a:r>
              <a:rPr lang="cs-CZ" sz="6000" dirty="0" err="1" smtClean="0"/>
              <a:t>useful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5400" dirty="0" smtClean="0"/>
              <a:t>(</a:t>
            </a:r>
            <a:r>
              <a:rPr lang="cs-CZ" sz="5400" dirty="0" err="1" smtClean="0"/>
              <a:t>Faymann</a:t>
            </a:r>
            <a:r>
              <a:rPr lang="cs-CZ" sz="5400" dirty="0" smtClean="0"/>
              <a:t> </a:t>
            </a:r>
            <a:r>
              <a:rPr lang="cs-CZ" sz="5400" dirty="0" err="1" smtClean="0"/>
              <a:t>lecture</a:t>
            </a:r>
            <a:r>
              <a:rPr lang="cs-CZ" sz="5400" dirty="0" smtClean="0"/>
              <a:t> „</a:t>
            </a:r>
            <a:r>
              <a:rPr lang="cs-CZ" sz="5400" dirty="0" err="1" smtClean="0"/>
              <a:t>what</a:t>
            </a:r>
            <a:r>
              <a:rPr lang="cs-CZ" sz="5400" dirty="0" smtClean="0"/>
              <a:t> </a:t>
            </a:r>
            <a:r>
              <a:rPr lang="cs-CZ" sz="5400" dirty="0" err="1" smtClean="0"/>
              <a:t>differs</a:t>
            </a:r>
            <a:r>
              <a:rPr lang="cs-CZ" sz="5400" dirty="0" smtClean="0"/>
              <a:t> </a:t>
            </a:r>
            <a:r>
              <a:rPr lang="cs-CZ" sz="5400" dirty="0" err="1" smtClean="0"/>
              <a:t>physics</a:t>
            </a:r>
            <a:r>
              <a:rPr lang="cs-CZ" sz="5400" dirty="0" smtClean="0"/>
              <a:t> </a:t>
            </a:r>
            <a:r>
              <a:rPr lang="cs-CZ" sz="5400" dirty="0" err="1" smtClean="0"/>
              <a:t>from</a:t>
            </a:r>
            <a:r>
              <a:rPr lang="cs-CZ" sz="5400" dirty="0"/>
              <a:t> </a:t>
            </a:r>
            <a:r>
              <a:rPr lang="cs-CZ" sz="5400" dirty="0" err="1"/>
              <a:t>mathematics</a:t>
            </a:r>
            <a:r>
              <a:rPr lang="cs-CZ" sz="5400" dirty="0" smtClean="0"/>
              <a:t>“ </a:t>
            </a:r>
            <a:r>
              <a:rPr lang="cs-CZ" sz="5400" dirty="0" smtClean="0">
                <a:hlinkClick r:id="rId2"/>
              </a:rPr>
              <a:t>https</a:t>
            </a:r>
            <a:r>
              <a:rPr lang="cs-CZ" sz="5400" dirty="0">
                <a:hlinkClick r:id="rId2"/>
              </a:rPr>
              <a:t>://</a:t>
            </a:r>
            <a:r>
              <a:rPr lang="cs-CZ" sz="5400" dirty="0" smtClean="0">
                <a:hlinkClick r:id="rId2"/>
              </a:rPr>
              <a:t>www.youtube.com/</a:t>
            </a:r>
            <a:r>
              <a:rPr lang="cs-CZ" sz="5400" dirty="0" err="1" smtClean="0">
                <a:hlinkClick r:id="rId2"/>
              </a:rPr>
              <a:t>watch?v</a:t>
            </a:r>
            <a:r>
              <a:rPr lang="cs-CZ" sz="5400" smtClean="0">
                <a:hlinkClick r:id="rId2"/>
              </a:rPr>
              <a:t>=B-eh2SD54fM</a:t>
            </a:r>
            <a:r>
              <a:rPr lang="cs-CZ" sz="5400" smtClean="0"/>
              <a:t>)</a:t>
            </a:r>
            <a:endParaRPr lang="cs-CZ" sz="6000" dirty="0"/>
          </a:p>
          <a:p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1461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smtClean="0"/>
              <a:t>Agent ~ independent entity, no </a:t>
            </a:r>
            <a:r>
              <a:rPr lang="cs-CZ" sz="6600" dirty="0" err="1" smtClean="0"/>
              <a:t>central</a:t>
            </a:r>
            <a:r>
              <a:rPr lang="cs-CZ" sz="6600" dirty="0" smtClean="0"/>
              <a:t> </a:t>
            </a:r>
            <a:r>
              <a:rPr lang="cs-CZ" sz="6600" dirty="0" err="1" smtClean="0"/>
              <a:t>control</a:t>
            </a:r>
            <a:r>
              <a:rPr lang="cs-CZ" sz="6600" dirty="0" smtClean="0"/>
              <a:t>, variability (many co-</a:t>
            </a:r>
            <a:r>
              <a:rPr lang="cs-CZ" sz="6600" dirty="0" err="1" smtClean="0"/>
              <a:t>existing</a:t>
            </a:r>
            <a:r>
              <a:rPr lang="cs-CZ" sz="6600" dirty="0" smtClean="0"/>
              <a:t> species); </a:t>
            </a:r>
          </a:p>
          <a:p>
            <a:r>
              <a:rPr lang="cs-CZ" sz="6600" dirty="0" err="1"/>
              <a:t>variables</a:t>
            </a:r>
            <a:r>
              <a:rPr lang="cs-CZ" sz="6600" dirty="0"/>
              <a:t> </a:t>
            </a:r>
            <a:r>
              <a:rPr lang="cs-CZ" sz="6600" dirty="0" err="1"/>
              <a:t>describing</a:t>
            </a:r>
            <a:r>
              <a:rPr lang="cs-CZ" sz="6600" dirty="0"/>
              <a:t> </a:t>
            </a:r>
            <a:r>
              <a:rPr lang="cs-CZ" sz="6600" dirty="0" err="1"/>
              <a:t>its</a:t>
            </a:r>
            <a:r>
              <a:rPr lang="cs-CZ" sz="6600" dirty="0"/>
              <a:t> </a:t>
            </a:r>
            <a:r>
              <a:rPr lang="cs-CZ" sz="6600" dirty="0" err="1" smtClean="0"/>
              <a:t>state</a:t>
            </a:r>
            <a:r>
              <a:rPr lang="cs-CZ" sz="6600" dirty="0"/>
              <a:t>;</a:t>
            </a:r>
            <a:r>
              <a:rPr lang="cs-CZ" sz="6600" dirty="0" smtClean="0"/>
              <a:t/>
            </a:r>
            <a:br>
              <a:rPr lang="cs-CZ" sz="6600" dirty="0" smtClean="0"/>
            </a:b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own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other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 in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;</a:t>
            </a:r>
            <a:br>
              <a:rPr lang="cs-CZ" sz="6600" dirty="0" smtClean="0"/>
            </a:br>
            <a:r>
              <a:rPr lang="cs-CZ" sz="6600" dirty="0" err="1" smtClean="0"/>
              <a:t>processes</a:t>
            </a:r>
            <a:r>
              <a:rPr lang="cs-CZ" sz="6600" dirty="0" smtClean="0"/>
              <a:t> </a:t>
            </a:r>
            <a:r>
              <a:rPr lang="cs-CZ" sz="6600" dirty="0" err="1" smtClean="0"/>
              <a:t>sensed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;</a:t>
            </a:r>
          </a:p>
          <a:p>
            <a:r>
              <a:rPr lang="cs-CZ" sz="6600" dirty="0" err="1"/>
              <a:t>b</a:t>
            </a:r>
            <a:r>
              <a:rPr lang="cs-CZ" sz="6600" dirty="0" err="1" smtClean="0"/>
              <a:t>ehaves</a:t>
            </a:r>
            <a:r>
              <a:rPr lang="cs-CZ" sz="6600" dirty="0" smtClean="0"/>
              <a:t>/</a:t>
            </a:r>
            <a:r>
              <a:rPr lang="cs-CZ" sz="6600" dirty="0" err="1" smtClean="0"/>
              <a:t>acts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.</a:t>
            </a:r>
          </a:p>
          <a:p>
            <a:endParaRPr lang="cs-CZ" sz="6600" dirty="0"/>
          </a:p>
          <a:p>
            <a:r>
              <a:rPr lang="cs-CZ" sz="6600" dirty="0" err="1" smtClean="0"/>
              <a:t>Environment</a:t>
            </a:r>
            <a:r>
              <a:rPr lang="cs-CZ" sz="6600" dirty="0" smtClean="0"/>
              <a:t> ~ </a:t>
            </a:r>
            <a:r>
              <a:rPr lang="cs-CZ" sz="6600" dirty="0" err="1" smtClean="0"/>
              <a:t>topological</a:t>
            </a:r>
            <a:r>
              <a:rPr lang="cs-CZ" sz="6600" dirty="0" smtClean="0"/>
              <a:t> </a:t>
            </a:r>
            <a:r>
              <a:rPr lang="cs-CZ" sz="6600" dirty="0" err="1" smtClean="0"/>
              <a:t>space</a:t>
            </a:r>
            <a:r>
              <a:rPr lang="cs-CZ" sz="6600" dirty="0" smtClean="0"/>
              <a:t>, </a:t>
            </a:r>
            <a:r>
              <a:rPr lang="cs-CZ" sz="6600" dirty="0" err="1" smtClean="0"/>
              <a:t>variables</a:t>
            </a:r>
            <a:r>
              <a:rPr lang="cs-CZ" sz="6600" dirty="0" smtClean="0"/>
              <a:t> </a:t>
            </a:r>
            <a:r>
              <a:rPr lang="cs-CZ" sz="6600" dirty="0" err="1" smtClean="0"/>
              <a:t>describing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state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err="1" smtClean="0"/>
              <a:t>Rules</a:t>
            </a:r>
            <a:r>
              <a:rPr lang="cs-CZ" sz="6600" dirty="0" smtClean="0"/>
              <a:t> ~ </a:t>
            </a:r>
            <a:r>
              <a:rPr lang="cs-CZ" sz="6600" dirty="0" err="1" smtClean="0"/>
              <a:t>we</a:t>
            </a:r>
            <a:r>
              <a:rPr lang="cs-CZ" sz="6600" dirty="0" smtClean="0"/>
              <a:t> as </a:t>
            </a:r>
            <a:r>
              <a:rPr lang="cs-CZ" sz="6600" dirty="0" err="1" smtClean="0"/>
              <a:t>researchers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: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,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smtClean="0"/>
              <a:t>Experiment ~ ABM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do </a:t>
            </a:r>
            <a:r>
              <a:rPr lang="cs-CZ" sz="6600" dirty="0" err="1" smtClean="0"/>
              <a:t>systematic</a:t>
            </a:r>
            <a:r>
              <a:rPr lang="cs-CZ" sz="6600" dirty="0" smtClean="0"/>
              <a:t> </a:t>
            </a:r>
            <a:r>
              <a:rPr lang="cs-CZ" sz="6600" dirty="0" err="1" smtClean="0"/>
              <a:t>thought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model</a:t>
            </a:r>
            <a:endParaRPr lang="cs-CZ" sz="6600" dirty="0"/>
          </a:p>
          <a:p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21542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theory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development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rules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theories</a:t>
            </a:r>
            <a:r>
              <a:rPr lang="cs-CZ" sz="6600" dirty="0" smtClean="0"/>
              <a:t> and </a:t>
            </a:r>
            <a:r>
              <a:rPr lang="cs-CZ" sz="6600" dirty="0" err="1" smtClean="0"/>
              <a:t>implement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 in </a:t>
            </a:r>
            <a:r>
              <a:rPr lang="cs-CZ" sz="6600" dirty="0" err="1" smtClean="0"/>
              <a:t>computer</a:t>
            </a:r>
            <a:r>
              <a:rPr lang="cs-CZ" sz="6600" dirty="0" smtClean="0"/>
              <a:t> </a:t>
            </a:r>
            <a:r>
              <a:rPr lang="cs-CZ" sz="6600" dirty="0" err="1" smtClean="0"/>
              <a:t>code</a:t>
            </a:r>
            <a:r>
              <a:rPr lang="cs-CZ" sz="6600" dirty="0" smtClean="0"/>
              <a:t>. </a:t>
            </a:r>
            <a:br>
              <a:rPr lang="cs-CZ" sz="6600" dirty="0" smtClean="0"/>
            </a:b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:</a:t>
            </a:r>
          </a:p>
          <a:p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can</a:t>
            </a:r>
            <a:r>
              <a:rPr lang="cs-CZ" sz="6600" dirty="0" smtClean="0"/>
              <a:t> </a:t>
            </a:r>
            <a:r>
              <a:rPr lang="cs-CZ" sz="6600" dirty="0" err="1" smtClean="0"/>
              <a:t>see</a:t>
            </a:r>
            <a:r>
              <a:rPr lang="cs-CZ" sz="6600" dirty="0" smtClean="0"/>
              <a:t> </a:t>
            </a:r>
            <a:r>
              <a:rPr lang="cs-CZ" sz="6600" dirty="0" err="1" smtClean="0"/>
              <a:t>whether</a:t>
            </a:r>
            <a:r>
              <a:rPr lang="cs-CZ" sz="6600" dirty="0" smtClean="0"/>
              <a:t> ABM </a:t>
            </a:r>
            <a:r>
              <a:rPr lang="cs-CZ" sz="6600" dirty="0" err="1" smtClean="0"/>
              <a:t>created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behaves</a:t>
            </a:r>
            <a:r>
              <a:rPr lang="cs-CZ" sz="6600" dirty="0" smtClean="0"/>
              <a:t> as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predicts</a:t>
            </a:r>
            <a:r>
              <a:rPr lang="cs-CZ" sz="6600" dirty="0" smtClean="0"/>
              <a:t>; </a:t>
            </a:r>
            <a:r>
              <a:rPr lang="cs-CZ" sz="6600" dirty="0" err="1" smtClean="0"/>
              <a:t>generativist</a:t>
            </a:r>
            <a:r>
              <a:rPr lang="cs-CZ" sz="6600" dirty="0" smtClean="0"/>
              <a:t> </a:t>
            </a:r>
            <a:r>
              <a:rPr lang="cs-CZ" sz="6600" dirty="0" err="1" smtClean="0"/>
              <a:t>manifesto</a:t>
            </a:r>
            <a:r>
              <a:rPr lang="cs-CZ" sz="6600" dirty="0" smtClean="0"/>
              <a:t> „</a:t>
            </a:r>
            <a:r>
              <a:rPr lang="cs-CZ" sz="6600" dirty="0" err="1" smtClean="0"/>
              <a:t>If</a:t>
            </a:r>
            <a:r>
              <a:rPr lang="cs-CZ" sz="6600" dirty="0" smtClean="0"/>
              <a:t>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grow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,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explain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!“</a:t>
            </a:r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Fail</a:t>
            </a:r>
            <a:r>
              <a:rPr lang="cs-CZ" sz="6600" dirty="0" smtClean="0"/>
              <a:t> fast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quickly</a:t>
            </a:r>
            <a:r>
              <a:rPr lang="cs-CZ" sz="6600" dirty="0" smtClean="0"/>
              <a:t> 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ideas</a:t>
            </a:r>
            <a:r>
              <a:rPr lang="cs-CZ" sz="6600" dirty="0" smtClean="0"/>
              <a:t> </a:t>
            </a:r>
            <a:r>
              <a:rPr lang="cs-CZ" sz="6600" dirty="0" err="1" smtClean="0"/>
              <a:t>without</a:t>
            </a:r>
            <a:r>
              <a:rPr lang="cs-CZ" sz="6600" dirty="0" smtClean="0"/>
              <a:t> </a:t>
            </a:r>
            <a:r>
              <a:rPr lang="cs-CZ" sz="6600" dirty="0" err="1" smtClean="0"/>
              <a:t>carrying</a:t>
            </a:r>
            <a:r>
              <a:rPr lang="cs-CZ" sz="6600" dirty="0" smtClean="0"/>
              <a:t> </a:t>
            </a:r>
            <a:r>
              <a:rPr lang="cs-CZ" sz="6600" dirty="0" err="1" smtClean="0"/>
              <a:t>out</a:t>
            </a:r>
            <a:r>
              <a:rPr lang="cs-CZ" sz="6600" dirty="0" smtClean="0"/>
              <a:t> </a:t>
            </a:r>
            <a:r>
              <a:rPr lang="cs-CZ" sz="6600" dirty="0" err="1" smtClean="0"/>
              <a:t>expensive</a:t>
            </a:r>
            <a:r>
              <a:rPr lang="cs-CZ" sz="6600" dirty="0" smtClean="0"/>
              <a:t>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.</a:t>
            </a:r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Inspiration</a:t>
            </a:r>
            <a:r>
              <a:rPr lang="cs-CZ" sz="6600" dirty="0" smtClean="0"/>
              <a:t> – </a:t>
            </a:r>
            <a:r>
              <a:rPr lang="cs-CZ" sz="6600" dirty="0" err="1" smtClean="0"/>
              <a:t>known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/ABM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inspire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, </a:t>
            </a:r>
            <a:r>
              <a:rPr lang="cs-CZ" sz="6600" dirty="0" err="1" smtClean="0"/>
              <a:t>they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in </a:t>
            </a:r>
            <a:r>
              <a:rPr lang="cs-CZ" sz="6600" dirty="0" err="1" smtClean="0"/>
              <a:t>action</a:t>
            </a:r>
            <a:r>
              <a:rPr lang="cs-CZ" sz="6600" dirty="0" smtClean="0"/>
              <a:t> </a:t>
            </a:r>
            <a:r>
              <a:rPr lang="cs-CZ" sz="6600" dirty="0" err="1" smtClean="0"/>
              <a:t>tested</a:t>
            </a:r>
            <a:r>
              <a:rPr lang="cs-CZ" sz="6600" dirty="0" smtClean="0"/>
              <a:t> and </a:t>
            </a:r>
            <a:r>
              <a:rPr lang="cs-CZ" sz="6600" dirty="0" err="1" smtClean="0"/>
              <a:t>validated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</a:t>
            </a:r>
            <a:r>
              <a:rPr lang="cs-CZ" sz="6600" dirty="0" err="1" smtClean="0"/>
              <a:t>principles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abridge</a:t>
            </a:r>
            <a:r>
              <a:rPr lang="cs-CZ" sz="6600" dirty="0" smtClean="0"/>
              <a:t> </a:t>
            </a:r>
            <a:r>
              <a:rPr lang="cs-CZ" sz="6600" dirty="0" err="1" smtClean="0"/>
              <a:t>gaps</a:t>
            </a:r>
            <a:r>
              <a:rPr lang="cs-CZ" sz="6600" dirty="0" smtClean="0"/>
              <a:t> in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new</a:t>
            </a:r>
            <a:r>
              <a:rPr lang="cs-CZ" sz="6600" dirty="0" smtClean="0"/>
              <a:t> </a:t>
            </a:r>
            <a:r>
              <a:rPr lang="cs-CZ" sz="6600" dirty="0" err="1" smtClean="0"/>
              <a:t>frontiers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Practical</a:t>
            </a:r>
            <a:r>
              <a:rPr lang="cs-CZ" sz="6600" dirty="0" smtClean="0"/>
              <a:t> </a:t>
            </a:r>
            <a:r>
              <a:rPr lang="cs-CZ" sz="6600" dirty="0" err="1" smtClean="0"/>
              <a:t>leading</a:t>
            </a:r>
            <a:r>
              <a:rPr lang="cs-CZ" sz="6600" dirty="0" smtClean="0"/>
              <a:t> –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awarn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problems</a:t>
            </a:r>
            <a:r>
              <a:rPr lang="cs-CZ" sz="6600" dirty="0" smtClean="0"/>
              <a:t> </a:t>
            </a:r>
            <a:r>
              <a:rPr lang="cs-CZ" sz="6600" dirty="0" err="1" smtClean="0"/>
              <a:t>which</a:t>
            </a: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find</a:t>
            </a:r>
            <a:r>
              <a:rPr lang="cs-CZ" sz="6600" dirty="0" smtClean="0"/>
              <a:t> in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help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design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better</a:t>
            </a:r>
            <a:r>
              <a:rPr lang="cs-CZ" sz="6600" dirty="0" smtClean="0"/>
              <a:t> </a:t>
            </a:r>
            <a:r>
              <a:rPr lang="cs-CZ" sz="6600" dirty="0" err="1" smtClean="0"/>
              <a:t>or</a:t>
            </a:r>
            <a:r>
              <a:rPr lang="cs-CZ" sz="6600" dirty="0" smtClean="0"/>
              <a:t> set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pay-offs</a:t>
            </a:r>
            <a:r>
              <a:rPr lang="cs-CZ" sz="6600" dirty="0" smtClean="0"/>
              <a:t> in </a:t>
            </a:r>
            <a:r>
              <a:rPr lang="cs-CZ" sz="6600" dirty="0" err="1" smtClean="0"/>
              <a:t>experiments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Real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insights</a:t>
            </a:r>
            <a:r>
              <a:rPr lang="cs-CZ" sz="6600" dirty="0" smtClean="0"/>
              <a:t> – </a:t>
            </a:r>
            <a:r>
              <a:rPr lang="cs-CZ" sz="6600" dirty="0" err="1" smtClean="0"/>
              <a:t>despite</a:t>
            </a:r>
            <a:r>
              <a:rPr lang="cs-CZ" sz="6600" dirty="0" smtClean="0"/>
              <a:t> ABM </a:t>
            </a:r>
            <a:r>
              <a:rPr lang="cs-CZ" sz="6600" dirty="0" err="1" smtClean="0"/>
              <a:t>is</a:t>
            </a:r>
            <a:r>
              <a:rPr lang="cs-CZ" sz="6600" dirty="0" smtClean="0"/>
              <a:t> </a:t>
            </a:r>
            <a:r>
              <a:rPr lang="cs-CZ" sz="6600" dirty="0" err="1" smtClean="0"/>
              <a:t>artificial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clarify</a:t>
            </a:r>
            <a:r>
              <a:rPr lang="cs-CZ" sz="6600" dirty="0" smtClean="0"/>
              <a:t> </a:t>
            </a:r>
            <a:r>
              <a:rPr lang="cs-CZ" sz="6600" dirty="0" err="1" smtClean="0"/>
              <a:t>how</a:t>
            </a:r>
            <a:r>
              <a:rPr lang="cs-CZ" sz="6600" dirty="0" smtClean="0"/>
              <a:t> </a:t>
            </a:r>
            <a:r>
              <a:rPr lang="cs-CZ" sz="6600" dirty="0" err="1" smtClean="0"/>
              <a:t>real</a:t>
            </a:r>
            <a:r>
              <a:rPr lang="cs-CZ" sz="6600" dirty="0" smtClean="0"/>
              <a:t>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processes</a:t>
            </a:r>
            <a:r>
              <a:rPr lang="cs-CZ" sz="6600" dirty="0" smtClean="0"/>
              <a:t> are </a:t>
            </a:r>
            <a:r>
              <a:rPr lang="cs-CZ" sz="6600" dirty="0" err="1" smtClean="0"/>
              <a:t>possible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0872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err="1" smtClean="0"/>
              <a:t>Our</a:t>
            </a:r>
            <a:r>
              <a:rPr lang="cs-CZ" sz="11500" b="1" i="1" dirty="0" smtClean="0"/>
              <a:t> basic 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7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account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BOUNDARY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step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concensus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CONFORMITY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higher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BOUNDARY and CONFORMITY –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Everything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happens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1D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discuss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issue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29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Advancements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 in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more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1D.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probability –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small-world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according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(SPIRO)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members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also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probability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random-unifomly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control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5148</TotalTime>
  <Words>1006</Words>
  <Application>Microsoft Office PowerPoint</Application>
  <PresentationFormat>Vlastní</PresentationFormat>
  <Paragraphs>180</Paragraphs>
  <Slides>26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kalvas@kss.zcu.cz</cp:lastModifiedBy>
  <cp:revision>159</cp:revision>
  <cp:lastPrinted>2022-05-23T16:54:17Z</cp:lastPrinted>
  <dcterms:created xsi:type="dcterms:W3CDTF">2022-05-20T12:46:55Z</dcterms:created>
  <dcterms:modified xsi:type="dcterms:W3CDTF">2023-10-31T14:34:02Z</dcterms:modified>
</cp:coreProperties>
</file>